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windmaple/awesome-AutoML" TargetMode="External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62280" y="0"/>
            <a:ext cx="9142920" cy="6856920"/>
          </a:xfrm>
          <a:prstGeom prst="rect">
            <a:avLst/>
          </a:prstGeom>
          <a:solidFill>
            <a:srgbClr val="256569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" name="Рисунок 3" descr=""/>
          <p:cNvPicPr/>
          <p:nvPr/>
        </p:nvPicPr>
        <p:blipFill>
          <a:blip r:embed="rId1"/>
          <a:stretch/>
        </p:blipFill>
        <p:spPr>
          <a:xfrm>
            <a:off x="1108440" y="376560"/>
            <a:ext cx="3130200" cy="1086840"/>
          </a:xfrm>
          <a:prstGeom prst="rect">
            <a:avLst/>
          </a:prstGeom>
          <a:ln w="0">
            <a:noFill/>
          </a:ln>
        </p:spPr>
      </p:pic>
      <p:sp>
        <p:nvSpPr>
          <p:cNvPr id="4" name="CustomShape 2"/>
          <p:cNvSpPr/>
          <p:nvPr/>
        </p:nvSpPr>
        <p:spPr>
          <a:xfrm>
            <a:off x="1108440" y="2021040"/>
            <a:ext cx="71755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систем компьютерного зрения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Рисунок 5" descr=""/>
          <p:cNvPicPr/>
          <p:nvPr/>
        </p:nvPicPr>
        <p:blipFill>
          <a:blip r:embed="rId2"/>
          <a:stretch/>
        </p:blipFill>
        <p:spPr>
          <a:xfrm>
            <a:off x="3075480" y="493920"/>
            <a:ext cx="6067440" cy="6363000"/>
          </a:xfrm>
          <a:prstGeom prst="rect">
            <a:avLst/>
          </a:prstGeom>
          <a:ln w="0">
            <a:noFill/>
          </a:ln>
        </p:spPr>
      </p:pic>
      <p:sp>
        <p:nvSpPr>
          <p:cNvPr id="6" name="CustomShape 3"/>
          <p:cNvSpPr/>
          <p:nvPr/>
        </p:nvSpPr>
        <p:spPr>
          <a:xfrm>
            <a:off x="1219320" y="3775320"/>
            <a:ext cx="5513040" cy="44640"/>
          </a:xfrm>
          <a:prstGeom prst="rect">
            <a:avLst/>
          </a:prstGeom>
          <a:solidFill>
            <a:schemeClr val="bg1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60" bIns="3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874080" y="4014720"/>
            <a:ext cx="578772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Лекция 3.</a:t>
            </a: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	</a:t>
            </a: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Оптимизация гиперпараметров</a:t>
            </a:r>
            <a:r>
              <a:rPr b="0" lang="en-US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r>
              <a:rPr b="0" lang="ru-RU" sz="2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и структуры моделей компьютерного зрения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2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62" name="Рисунок 1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63" name="CustomShape 23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57200" y="704160"/>
            <a:ext cx="7772040" cy="582948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275040" y="6400800"/>
            <a:ext cx="63540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https://scikit-learn.org/stable/modules/gaussian_process.html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6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67" name="Рисунок 9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914400" y="914400"/>
            <a:ext cx="7254720" cy="54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20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71" name="Рисунок 1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72" name="CustomShape 21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416240" y="914400"/>
            <a:ext cx="5670000" cy="526248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228600" y="6400800"/>
            <a:ext cx="52826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https://gaussianprocess.org/gpml/chapters/RW.pdf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8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76" name="Рисунок 10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77" name="CustomShape 19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457200" y="2511720"/>
            <a:ext cx="8461080" cy="274572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67680" y="6400800"/>
            <a:ext cx="3360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https://arxiv.org/pdf/1807.02811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600200" y="1463400"/>
            <a:ext cx="6171840" cy="5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24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82" name="Рисунок 13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25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2057400" y="1600200"/>
            <a:ext cx="5486040" cy="499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28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86" name="Рисунок 1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87" name="CustomShape 29"/>
          <p:cNvSpPr/>
          <p:nvPr/>
        </p:nvSpPr>
        <p:spPr>
          <a:xfrm>
            <a:off x="399600" y="228600"/>
            <a:ext cx="235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Successive halving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57200" y="1327680"/>
            <a:ext cx="8689680" cy="399096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160560" y="6400800"/>
            <a:ext cx="53254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https://www.automl.org/blog-2nd-automl-challenge/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30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91" name="Рисунок 1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92" name="CustomShape 31"/>
          <p:cNvSpPr/>
          <p:nvPr/>
        </p:nvSpPr>
        <p:spPr>
          <a:xfrm>
            <a:off x="296640" y="228600"/>
            <a:ext cx="34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Байесовская оптимизация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228600" y="914400"/>
            <a:ext cx="8689680" cy="436356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28600" y="6400800"/>
            <a:ext cx="8686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Lisha Li. Hyperband: A Novel Bandit-Based Approach to Hyperparameter Optimization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57200" y="5486400"/>
            <a:ext cx="62535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R – ресурсы, отведенные на проведение экспериментов,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n – количество точек в пространстве гиперпараметров.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3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97" name="Рисунок 1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98" name="CustomShape 33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12960" y="2001960"/>
            <a:ext cx="9143640" cy="286632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174600" y="6440040"/>
            <a:ext cx="7408800" cy="4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White C. et al, Neural Architecture Search: Insights from 1000 Papers, 2023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3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02" name="Рисунок 1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33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2960" y="1155240"/>
            <a:ext cx="9143640" cy="455976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174600" y="6440040"/>
            <a:ext cx="7408800" cy="4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White C. et al, Neural Architecture Search: Insights from 1000 Papers, 2023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3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07" name="Рисунок 1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33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2960" y="1614600"/>
            <a:ext cx="9143640" cy="364104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174600" y="6439680"/>
            <a:ext cx="7408800" cy="4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White C. et al, Neural Architecture Search: Insights from 1000 Papers, 2023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273960" y="179640"/>
            <a:ext cx="538848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9" name="Рисунок 5" descr=""/>
          <p:cNvPicPr/>
          <p:nvPr/>
        </p:nvPicPr>
        <p:blipFill>
          <a:blip r:embed="rId1"/>
          <a:stretch/>
        </p:blipFill>
        <p:spPr>
          <a:xfrm>
            <a:off x="7263360" y="1224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502920" y="243360"/>
            <a:ext cx="231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Учебные вопросы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4"/>
          <p:cNvSpPr/>
          <p:nvPr/>
        </p:nvSpPr>
        <p:spPr>
          <a:xfrm>
            <a:off x="602280" y="4343400"/>
            <a:ext cx="9545760" cy="20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Источники: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Char char="-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Elshawi, R., Maher, M. and Sakr, S., 2019. Automated machine learning: State-of-the-art and open challenges. 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1" lang="en-US" sz="1800" strike="noStrike" u="sng">
                <a:solidFill>
                  <a:srgbClr val="0563c1"/>
                </a:solidFill>
                <a:uFillTx/>
                <a:latin typeface="Book Antiqua"/>
                <a:ea typeface="DejaVu Sans"/>
                <a:hlinkClick r:id="rId2"/>
              </a:rPr>
              <a:t>https://github.com/windmaple/awesome-AutoML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https://github.com/hibayesian/awesome-automl-papers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https://scikit-learn.org/stable/modules/gaussian_process.html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542160" y="1284120"/>
            <a:ext cx="80420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Поиск оптимальных гиперпараметров.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Байесовская оптимизация.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структуры нейросети (NAS).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3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12" name="Рисунок 1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13" name="CustomShape 33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85800" y="1371600"/>
            <a:ext cx="7988040" cy="242208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963360" y="4343400"/>
            <a:ext cx="7494840" cy="7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34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17" name="Рисунок 1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35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960" y="1191600"/>
            <a:ext cx="9143640" cy="44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36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21" name="Рисунок 18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7"/>
          <p:cNvSpPr/>
          <p:nvPr/>
        </p:nvSpPr>
        <p:spPr>
          <a:xfrm>
            <a:off x="316080" y="228600"/>
            <a:ext cx="447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Book Antiqua"/>
              </a:rPr>
              <a:t>Оптимизация структуры нейросети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1371600" y="1600200"/>
            <a:ext cx="6323400" cy="27244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Методы поиска лучшей архитектуры: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- Байсова оптимизация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- Генетические алгоритмы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- Методы роя частиц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- Имитация отжига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- Обучение с подкреплением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73960" y="150840"/>
            <a:ext cx="593640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25" name="Рисунок 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435960" y="214560"/>
            <a:ext cx="109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Резюме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542160" y="1284120"/>
            <a:ext cx="802296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Оптимальные гиперпараметры и архитектура зависят от распределения признаков в исходных данных. Для каждой задачи — свое решение! 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Байсовский поиск имеет большое преимущество перед случайным и поиском по сетке.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Book Antiqua"/>
                <a:ea typeface="DejaVu Sans"/>
              </a:rPr>
              <a:t>Оптимизация структуры включает три ключевых момента: пространство поиска, стратегия перебора и метод оценки качества архитектуры.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4" name="Рисунок 5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15" name="CustomShape 2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sd"/>
          <p:cNvSpPr/>
          <p:nvPr/>
        </p:nvSpPr>
        <p:spPr>
          <a:xfrm>
            <a:off x="1143000" y="1482480"/>
            <a:ext cx="1371240" cy="4568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7" name=""/>
          <p:cNvSpPr/>
          <p:nvPr/>
        </p:nvSpPr>
        <p:spPr>
          <a:xfrm>
            <a:off x="1407600" y="1611000"/>
            <a:ext cx="814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Fold 1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sd 1"/>
          <p:cNvSpPr/>
          <p:nvPr/>
        </p:nvSpPr>
        <p:spPr>
          <a:xfrm>
            <a:off x="2743200" y="1482480"/>
            <a:ext cx="1371240" cy="4568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9" name=""/>
          <p:cNvSpPr/>
          <p:nvPr/>
        </p:nvSpPr>
        <p:spPr>
          <a:xfrm>
            <a:off x="3007800" y="1611000"/>
            <a:ext cx="814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Fold 2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sd 2"/>
          <p:cNvSpPr/>
          <p:nvPr/>
        </p:nvSpPr>
        <p:spPr>
          <a:xfrm>
            <a:off x="4343400" y="1482480"/>
            <a:ext cx="1371240" cy="4568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1" name=""/>
          <p:cNvSpPr/>
          <p:nvPr/>
        </p:nvSpPr>
        <p:spPr>
          <a:xfrm>
            <a:off x="4608000" y="1611000"/>
            <a:ext cx="814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Fold 3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sd 3"/>
          <p:cNvSpPr/>
          <p:nvPr/>
        </p:nvSpPr>
        <p:spPr>
          <a:xfrm>
            <a:off x="5943600" y="1482480"/>
            <a:ext cx="1371240" cy="4568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3" name=""/>
          <p:cNvSpPr/>
          <p:nvPr/>
        </p:nvSpPr>
        <p:spPr>
          <a:xfrm>
            <a:off x="6208200" y="1611000"/>
            <a:ext cx="814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Fold 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3886200" y="1143000"/>
            <a:ext cx="623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data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 rot="16200000">
            <a:off x="3314160" y="-2520"/>
            <a:ext cx="228240" cy="4571640"/>
          </a:xfrm>
          <a:custGeom>
            <a:avLst/>
            <a:gdLst>
              <a:gd name="textAreaLeft" fmla="*/ 146160 w 228240"/>
              <a:gd name="textAreaRight" fmla="*/ 228960 w 228240"/>
              <a:gd name="textAreaTop" fmla="*/ 71280 h 4571640"/>
              <a:gd name="textAreaBottom" fmla="*/ 4500720 h 4571640"/>
            </a:gdLst>
            <a:ah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538"/>
                  <a:pt x="10800" y="1077"/>
                </a:cubicBezTo>
                <a:lnTo>
                  <a:pt x="10800" y="9723"/>
                </a:lnTo>
                <a:cubicBezTo>
                  <a:pt x="10800" y="10262"/>
                  <a:pt x="5400" y="10800"/>
                  <a:pt x="0" y="10800"/>
                </a:cubicBezTo>
                <a:cubicBezTo>
                  <a:pt x="5400" y="10800"/>
                  <a:pt x="10800" y="11338"/>
                  <a:pt x="10800" y="11877"/>
                </a:cubicBezTo>
                <a:lnTo>
                  <a:pt x="10800" y="20523"/>
                </a:lnTo>
                <a:cubicBezTo>
                  <a:pt x="10800" y="21062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" name=""/>
          <p:cNvSpPr/>
          <p:nvPr/>
        </p:nvSpPr>
        <p:spPr>
          <a:xfrm rot="16200000">
            <a:off x="6514920" y="1596960"/>
            <a:ext cx="228240" cy="1371240"/>
          </a:xfrm>
          <a:custGeom>
            <a:avLst/>
            <a:gdLst>
              <a:gd name="textAreaLeft" fmla="*/ 146160 w 228240"/>
              <a:gd name="textAreaRight" fmla="*/ 228960 w 228240"/>
              <a:gd name="textAreaTop" fmla="*/ 21240 h 1371240"/>
              <a:gd name="textAreaBottom" fmla="*/ 1350360 h 1371240"/>
            </a:gdLst>
            <a:ah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538"/>
                  <a:pt x="10800" y="1077"/>
                </a:cubicBezTo>
                <a:lnTo>
                  <a:pt x="10800" y="9723"/>
                </a:lnTo>
                <a:cubicBezTo>
                  <a:pt x="10800" y="10262"/>
                  <a:pt x="5400" y="10800"/>
                  <a:pt x="0" y="10800"/>
                </a:cubicBezTo>
                <a:cubicBezTo>
                  <a:pt x="5400" y="10800"/>
                  <a:pt x="10800" y="11338"/>
                  <a:pt x="10800" y="11877"/>
                </a:cubicBezTo>
                <a:lnTo>
                  <a:pt x="10800" y="20523"/>
                </a:lnTo>
                <a:cubicBezTo>
                  <a:pt x="10800" y="21062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" name=""/>
          <p:cNvSpPr/>
          <p:nvPr/>
        </p:nvSpPr>
        <p:spPr>
          <a:xfrm>
            <a:off x="2228760" y="2396880"/>
            <a:ext cx="1428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Train subset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5943600" y="2396880"/>
            <a:ext cx="190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c9211e"/>
                </a:solidFill>
                <a:uFillTx/>
                <a:latin typeface="Arial"/>
              </a:rPr>
              <a:t>Validation subset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2"/>
          <a:stretch/>
        </p:blipFill>
        <p:spPr>
          <a:xfrm>
            <a:off x="682560" y="3670920"/>
            <a:ext cx="8003880" cy="295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0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1" name="Рисунок 6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2" name="CustomShape 11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4114800" y="3202560"/>
            <a:ext cx="4800240" cy="3197880"/>
          </a:xfrm>
          <a:prstGeom prst="rect">
            <a:avLst/>
          </a:prstGeom>
          <a:ln w="0">
            <a:noFill/>
          </a:ln>
        </p:spPr>
      </p:pic>
      <p:sp>
        <p:nvSpPr>
          <p:cNvPr id="34" name=""/>
          <p:cNvSpPr/>
          <p:nvPr/>
        </p:nvSpPr>
        <p:spPr>
          <a:xfrm>
            <a:off x="228600" y="3832920"/>
            <a:ext cx="3428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Хорошая музыка,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как и хорошие метрики на тестовой выборке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требует тщательной настройки!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"/>
          <p:cNvSpPr/>
          <p:nvPr/>
        </p:nvSpPr>
        <p:spPr>
          <a:xfrm>
            <a:off x="636120" y="1143000"/>
            <a:ext cx="8278920" cy="15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Arial"/>
              </a:rPr>
              <a:t>Гиперпараметры</a:t>
            </a: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: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архитектура сети (тип и количество слоев)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индивидуальные параметры каждого слоя (свертки, активации, …)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параметры оптимизатора (тип, learning rate, decay, beta …)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регуляризация (L1/L3, Dropout, …).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6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7" name="Рисунок 2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38" name="CustomShape 7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28600" y="766080"/>
            <a:ext cx="8686440" cy="6091560"/>
          </a:xfrm>
          <a:prstGeom prst="rect">
            <a:avLst/>
          </a:prstGeom>
          <a:ln w="0">
            <a:noFill/>
          </a:ln>
        </p:spPr>
      </p:pic>
      <p:sp>
        <p:nvSpPr>
          <p:cNvPr id="40" name=""/>
          <p:cNvSpPr/>
          <p:nvPr/>
        </p:nvSpPr>
        <p:spPr>
          <a:xfrm>
            <a:off x="3429000" y="6400800"/>
            <a:ext cx="54860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Arial"/>
              </a:rPr>
              <a:t>https://github.com/hibayesian/awesome-automl-papers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4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42" name="Рисунок 8" descr=""/>
          <p:cNvPicPr/>
          <p:nvPr/>
        </p:nvPicPr>
        <p:blipFill>
          <a:blip r:embed="rId1"/>
          <a:stretch/>
        </p:blipFill>
        <p:spPr>
          <a:xfrm>
            <a:off x="8196480" y="10548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43" name="CustomShape 15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28600" y="1600200"/>
            <a:ext cx="8689680" cy="380844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/>
          <p:nvPr/>
        </p:nvSpPr>
        <p:spPr>
          <a:xfrm>
            <a:off x="5254920" y="6574320"/>
            <a:ext cx="58827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Arial"/>
              </a:rPr>
              <a:t>https://dl.acm.org/doi/pdf/10.1145/3292500.3330909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26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47" name="Рисунок 1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48" name="CustomShape 27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25360" y="2057400"/>
            <a:ext cx="8689680" cy="391428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/>
          <p:nvPr/>
        </p:nvSpPr>
        <p:spPr>
          <a:xfrm>
            <a:off x="6629400" y="3429000"/>
            <a:ext cx="2285640" cy="9140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2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52" name="Рисунок 7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685800" y="1365120"/>
            <a:ext cx="7407000" cy="5263920"/>
          </a:xfrm>
          <a:prstGeom prst="rect">
            <a:avLst/>
          </a:prstGeom>
          <a:ln w="0">
            <a:noFill/>
          </a:ln>
        </p:spPr>
      </p:pic>
      <p:sp>
        <p:nvSpPr>
          <p:cNvPr id="54" name=""/>
          <p:cNvSpPr/>
          <p:nvPr/>
        </p:nvSpPr>
        <p:spPr>
          <a:xfrm>
            <a:off x="907560" y="914400"/>
            <a:ext cx="5645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Логгируем отчеты о проведенных экспериментах ...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CustomShape 13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8"/>
          <p:cNvSpPr/>
          <p:nvPr/>
        </p:nvSpPr>
        <p:spPr>
          <a:xfrm>
            <a:off x="273960" y="150840"/>
            <a:ext cx="6039720" cy="55296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57" name="Рисунок 4" descr=""/>
          <p:cNvPicPr/>
          <p:nvPr/>
        </p:nvPicPr>
        <p:blipFill>
          <a:blip r:embed="rId1"/>
          <a:stretch/>
        </p:blipFill>
        <p:spPr>
          <a:xfrm>
            <a:off x="7220160" y="93600"/>
            <a:ext cx="1723320" cy="610200"/>
          </a:xfrm>
          <a:prstGeom prst="rect">
            <a:avLst/>
          </a:prstGeom>
          <a:ln w="0">
            <a:noFill/>
          </a:ln>
        </p:spPr>
      </p:pic>
      <p:sp>
        <p:nvSpPr>
          <p:cNvPr id="58" name="CustomShape 9"/>
          <p:cNvSpPr/>
          <p:nvPr/>
        </p:nvSpPr>
        <p:spPr>
          <a:xfrm>
            <a:off x="495000" y="228600"/>
            <a:ext cx="4852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Поиск оптимальных гиперпараметров</a:t>
            </a:r>
            <a:r>
              <a:rPr b="1" lang="en-US" sz="1800" strike="noStrike" u="none">
                <a:solidFill>
                  <a:srgbClr val="ffffff"/>
                </a:solidFill>
                <a:uFillTx/>
                <a:latin typeface="Book Antiqua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1512360" y="6625440"/>
            <a:ext cx="740268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</a:rPr>
              <a:t>Bergstra, J. and Bengio, Y., 2012. Random search for hyper-parameter optimization. Journal of machine learning research, 13(2).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51960" y="1284840"/>
            <a:ext cx="7846560" cy="428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0" t="0" r="0" b="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0" t="0" r="0" b="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LibreOffice/24.8.2.1$Linux_X86_64 LibreOffice_project/0f794b6e29741098670a3b95d60478a65d05ef13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2021-08-31T15:01:20Z</dcterms:created>
  <dc:creator>Андрей</dc:creator>
  <dc:description/>
  <dc:language>en-US</dc:language>
  <cp:lastModifiedBy/>
  <dcterms:modified xsi:type="dcterms:W3CDTF">2024-11-06T11:11:54Z</dcterms:modified>
  <cp:revision>64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2</vt:i4>
  </property>
  <property fmtid="{D5CDD505-2E9C-101B-9397-08002B2CF9AE}" pid="6" name="Notes">
    <vt:i4>21</vt:i4>
  </property>
  <property fmtid="{D5CDD505-2E9C-101B-9397-08002B2CF9AE}" pid="7" name="PresentationFormat">
    <vt:lpwstr>Экран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21</vt:i4>
  </property>
</Properties>
</file>